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2"/>
  </p:notesMasterIdLst>
  <p:sldIdLst>
    <p:sldId id="256" r:id="rId2"/>
    <p:sldId id="322" r:id="rId3"/>
    <p:sldId id="345" r:id="rId4"/>
    <p:sldId id="351" r:id="rId5"/>
    <p:sldId id="343" r:id="rId6"/>
    <p:sldId id="348" r:id="rId7"/>
    <p:sldId id="354" r:id="rId8"/>
    <p:sldId id="349" r:id="rId9"/>
    <p:sldId id="350" r:id="rId10"/>
    <p:sldId id="35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A. Cabanlit" initials="MAC" lastIdx="1" clrIdx="0">
    <p:extLst>
      <p:ext uri="{19B8F6BF-5375-455C-9EA6-DF929625EA0E}">
        <p15:presenceInfo xmlns:p15="http://schemas.microsoft.com/office/powerpoint/2012/main" userId="S::macabanlit@outlook.up.edu.ph::0b95104e-1776-4162-8f6f-5cbd77fe7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052"/>
    <a:srgbClr val="262626"/>
    <a:srgbClr val="39373D"/>
    <a:srgbClr val="B89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0830" autoAdjust="0"/>
  </p:normalViewPr>
  <p:slideViewPr>
    <p:cSldViewPr snapToGrid="0">
      <p:cViewPr varScale="1">
        <p:scale>
          <a:sx n="79" d="100"/>
          <a:sy n="79" d="100"/>
        </p:scale>
        <p:origin x="100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10/06/2022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zekedro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vivirish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guillaumedegermai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xtruh_terrestria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dirty="0">
                <a:effectLst/>
                <a:latin typeface="-apple-system"/>
                <a:hlinkClick r:id="rId3"/>
              </a:rPr>
              <a:t>Martin Sanchez</a:t>
            </a:r>
            <a:r>
              <a:rPr lang="en-PH" sz="1200" b="0" i="0" u="none" strike="noStrike" dirty="0">
                <a:effectLst/>
                <a:latin typeface="-apple-system"/>
              </a:rPr>
              <a:t> (October 28, 2018)</a:t>
            </a:r>
            <a:endParaRPr lang="en-PH" sz="1200" b="0" i="0" u="none" strike="noStrike" dirty="0">
              <a:solidFill>
                <a:schemeClr val="tx2"/>
              </a:solidFill>
              <a:effectLst/>
              <a:latin typeface="-apple-system"/>
            </a:endParaRPr>
          </a:p>
          <a:p>
            <a:r>
              <a:rPr lang="en-PH" dirty="0"/>
              <a:t>https://unsplash.com/photos/ML6kHR--Uys</a:t>
            </a:r>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Viviana </a:t>
            </a:r>
            <a:r>
              <a:rPr lang="en-PH" b="0" i="0" u="none" strike="noStrike" dirty="0" err="1">
                <a:effectLst/>
                <a:latin typeface="-apple-system"/>
                <a:hlinkClick r:id="rId3"/>
              </a:rPr>
              <a:t>Rishe</a:t>
            </a:r>
            <a:r>
              <a:rPr lang="en-PH" b="0" i="0" u="none" strike="noStrike" dirty="0">
                <a:effectLst/>
                <a:latin typeface="-apple-system"/>
              </a:rPr>
              <a:t> (August 9, 2018)</a:t>
            </a:r>
          </a:p>
          <a:p>
            <a:r>
              <a:rPr lang="en-PH" dirty="0"/>
              <a:t>https://unsplash.com/photos/QAFp7YhT-4Q</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65357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Guillaume de Germain</a:t>
            </a:r>
            <a:r>
              <a:rPr lang="en-PH" b="0" i="0" u="none" strike="noStrike" dirty="0">
                <a:effectLst/>
                <a:latin typeface="-apple-system"/>
              </a:rPr>
              <a:t> (</a:t>
            </a:r>
            <a:r>
              <a:rPr lang="en-PH" b="0" i="0" dirty="0">
                <a:solidFill>
                  <a:srgbClr val="767676"/>
                </a:solidFill>
                <a:effectLst/>
                <a:latin typeface="-apple-system"/>
              </a:rPr>
              <a:t>February 22, 2016)</a:t>
            </a:r>
          </a:p>
          <a:p>
            <a:r>
              <a:rPr lang="en-PH" dirty="0"/>
              <a:t>https://unsplash.com/photos/h1itWfWeQM4</a:t>
            </a:r>
          </a:p>
        </p:txBody>
      </p:sp>
      <p:sp>
        <p:nvSpPr>
          <p:cNvPr id="4" name="Slide Number Placeholder 3"/>
          <p:cNvSpPr>
            <a:spLocks noGrp="1"/>
          </p:cNvSpPr>
          <p:nvPr>
            <p:ph type="sldNum" sz="quarter" idx="5"/>
          </p:nvPr>
        </p:nvSpPr>
        <p:spPr/>
        <p:txBody>
          <a:bodyPr/>
          <a:lstStyle/>
          <a:p>
            <a:fld id="{3653DF4D-776D-4977-9A77-BED00EADF9D8}" type="slidenum">
              <a:rPr lang="en-PH" smtClean="0"/>
              <a:t>9</a:t>
            </a:fld>
            <a:endParaRPr lang="en-PH"/>
          </a:p>
        </p:txBody>
      </p:sp>
    </p:spTree>
    <p:extLst>
      <p:ext uri="{BB962C8B-B14F-4D97-AF65-F5344CB8AC3E}">
        <p14:creationId xmlns:p14="http://schemas.microsoft.com/office/powerpoint/2010/main" val="140123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err="1">
                <a:effectLst/>
                <a:latin typeface="-apple-system"/>
                <a:hlinkClick r:id="rId3"/>
              </a:rPr>
              <a:t>Juvian</a:t>
            </a:r>
            <a:r>
              <a:rPr lang="en-PH" b="0" i="0" u="none" strike="noStrike" dirty="0">
                <a:effectLst/>
                <a:latin typeface="-apple-system"/>
                <a:hlinkClick r:id="rId3"/>
              </a:rPr>
              <a:t> Duff</a:t>
            </a:r>
            <a:r>
              <a:rPr lang="en-PH" b="0" i="0" u="none" strike="noStrike" dirty="0">
                <a:effectLst/>
                <a:latin typeface="-apple-system"/>
              </a:rPr>
              <a:t> (</a:t>
            </a:r>
            <a:r>
              <a:rPr lang="en-PH" b="0" i="0" dirty="0">
                <a:solidFill>
                  <a:srgbClr val="767676"/>
                </a:solidFill>
                <a:effectLst/>
                <a:latin typeface="-apple-system"/>
              </a:rPr>
              <a:t> </a:t>
            </a:r>
            <a:r>
              <a:rPr lang="en-PH" dirty="0"/>
              <a:t>April 6, 2019)</a:t>
            </a:r>
          </a:p>
          <a:p>
            <a:r>
              <a:rPr lang="en-PH" dirty="0"/>
              <a:t>https://unsplash.com/photos/x_mdcjGHnUI</a:t>
            </a:r>
          </a:p>
        </p:txBody>
      </p:sp>
      <p:sp>
        <p:nvSpPr>
          <p:cNvPr id="4" name="Slide Number Placeholder 3"/>
          <p:cNvSpPr>
            <a:spLocks noGrp="1"/>
          </p:cNvSpPr>
          <p:nvPr>
            <p:ph type="sldNum" sz="quarter" idx="5"/>
          </p:nvPr>
        </p:nvSpPr>
        <p:spPr/>
        <p:txBody>
          <a:bodyPr/>
          <a:lstStyle/>
          <a:p>
            <a:fld id="{3653DF4D-776D-4977-9A77-BED00EADF9D8}" type="slidenum">
              <a:rPr lang="en-PH" smtClean="0"/>
              <a:t>10</a:t>
            </a:fld>
            <a:endParaRPr lang="en-PH"/>
          </a:p>
        </p:txBody>
      </p:sp>
    </p:spTree>
    <p:extLst>
      <p:ext uri="{BB962C8B-B14F-4D97-AF65-F5344CB8AC3E}">
        <p14:creationId xmlns:p14="http://schemas.microsoft.com/office/powerpoint/2010/main" val="279981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lvl1pPr>
              <a:defRPr lang="en-US" sz="900" kern="1200" smtClean="0">
                <a:solidFill>
                  <a:srgbClr val="39373D"/>
                </a:solidFill>
                <a:latin typeface="+mn-lt"/>
                <a:ea typeface="+mn-ea"/>
                <a:cs typeface="+mn-cs"/>
              </a:defRPr>
            </a:lvl1p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31B25FF-AB06-4389-B25E-795F62A0FF45}"/>
              </a:ext>
            </a:extLst>
          </p:cNvPr>
          <p:cNvSpPr>
            <a:spLocks noGrp="1"/>
          </p:cNvSpPr>
          <p:nvPr>
            <p:ph type="dt" sz="half" idx="10"/>
          </p:nvPr>
        </p:nvSpPr>
        <p:spPr/>
        <p:txBody>
          <a:bodyPr/>
          <a:lstStyle/>
          <a:p>
            <a:fld id="{3211DE78-74A4-46A2-96A6-375D4AC2AA09}" type="datetime1">
              <a:rPr lang="en-PH" smtClean="0"/>
              <a:t>10/06/2022</a:t>
            </a:fld>
            <a:endParaRPr lang="en-PH" dirty="0"/>
          </a:p>
        </p:txBody>
      </p:sp>
      <p:sp>
        <p:nvSpPr>
          <p:cNvPr id="8" name="Footer Placeholder 7">
            <a:extLst>
              <a:ext uri="{FF2B5EF4-FFF2-40B4-BE49-F238E27FC236}">
                <a16:creationId xmlns:a16="http://schemas.microsoft.com/office/drawing/2014/main" id="{8B8F4943-3048-4BC1-9F7E-9BD61E027BA3}"/>
              </a:ext>
            </a:extLst>
          </p:cNvPr>
          <p:cNvSpPr>
            <a:spLocks noGrp="1"/>
          </p:cNvSpPr>
          <p:nvPr>
            <p:ph type="ftr" sz="quarter" idx="11"/>
          </p:nvPr>
        </p:nvSpPr>
        <p:spPr/>
        <p:txBody>
          <a:bodyPr/>
          <a:lstStyle/>
          <a:p>
            <a:r>
              <a:rPr lang="en-PH" dirty="0"/>
              <a:t>Priority Areas for Reforestation</a:t>
            </a:r>
          </a:p>
        </p:txBody>
      </p:sp>
      <p:sp>
        <p:nvSpPr>
          <p:cNvPr id="9" name="Slide Number Placeholder 8">
            <a:extLst>
              <a:ext uri="{FF2B5EF4-FFF2-40B4-BE49-F238E27FC236}">
                <a16:creationId xmlns:a16="http://schemas.microsoft.com/office/drawing/2014/main" id="{F19FFE06-1FD7-4CC7-85D1-B505B8521FA4}"/>
              </a:ext>
            </a:extLst>
          </p:cNvPr>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10/06/2022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10/06/2022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10/06/2022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10/06/2022</a:t>
            </a:fld>
            <a:endParaRPr lang="en-PH"/>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10/06/2022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39373D"/>
                </a:solidFill>
              </a:defRPr>
            </a:lvl1p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10/06/2022</a:t>
            </a:fld>
            <a:endParaRPr lang="en-PH"/>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10/06/2022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39373D"/>
                </a:solidFill>
              </a:defRPr>
            </a:lvl1pPr>
          </a:lstStyle>
          <a:p>
            <a:fld id="{3211DE78-74A4-46A2-96A6-375D4AC2AA09}" type="datetime1">
              <a:rPr lang="en-PH" smtClean="0"/>
              <a:pPr/>
              <a:t>10/06/2022</a:t>
            </a:fld>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39373D"/>
                </a:solidFill>
              </a:defRPr>
            </a:lvl1pPr>
          </a:lstStyle>
          <a:p>
            <a:fld id="{9F909BAD-3646-402D-AC30-3DBF86AA0FCB}" type="slidenum">
              <a:rPr lang="en-PH" smtClean="0"/>
              <a:pPr/>
              <a:t>‹#›</a:t>
            </a:fld>
            <a:endParaRPr lang="en-PH"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5686B11B-5C23-4034-9B0F-289BE347ED9B}"/>
              </a:ext>
            </a:extLst>
          </p:cNvPr>
          <p:cNvSpPr>
            <a:spLocks noGrp="1"/>
          </p:cNvSpPr>
          <p:nvPr>
            <p:ph type="ftr" sz="quarter" idx="3"/>
          </p:nvPr>
        </p:nvSpPr>
        <p:spPr>
          <a:xfrm>
            <a:off x="4038600" y="6484366"/>
            <a:ext cx="4114800" cy="365125"/>
          </a:xfrm>
          <a:prstGeom prst="rect">
            <a:avLst/>
          </a:prstGeom>
        </p:spPr>
        <p:txBody>
          <a:bodyPr vert="horz" lIns="91440" tIns="45720" rIns="91440" bIns="45720" rtlCol="0" anchor="ctr"/>
          <a:lstStyle>
            <a:lvl1pPr algn="ctr">
              <a:defRPr lang="en-US" sz="900" kern="1200" dirty="0" smtClean="0">
                <a:solidFill>
                  <a:srgbClr val="39373D"/>
                </a:solidFill>
                <a:latin typeface="+mn-lt"/>
                <a:ea typeface="+mn-ea"/>
                <a:cs typeface="+mn-cs"/>
              </a:defRPr>
            </a:lvl1pPr>
          </a:lstStyle>
          <a:p>
            <a:r>
              <a:rPr lang="en-PH" dirty="0"/>
              <a:t>Priority Areas for Reforestation</a:t>
            </a:r>
          </a:p>
        </p:txBody>
      </p: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unsplash.com/@zekedron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hyperlink" Target="https://unsplash.com/@vivirishe"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unsplash.com/@guillaumedeger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627439"/>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Picture 2">
            <a:extLst>
              <a:ext uri="{FF2B5EF4-FFF2-40B4-BE49-F238E27FC236}">
                <a16:creationId xmlns:a16="http://schemas.microsoft.com/office/drawing/2014/main" id="{B308CB2C-7991-20AE-EAB4-5C55E074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5400000">
            <a:off x="1972115" y="-1979453"/>
            <a:ext cx="2174617" cy="611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3363912"/>
            <a:ext cx="12192000" cy="927052"/>
          </a:xfrm>
        </p:spPr>
        <p:txBody>
          <a:bodyPr>
            <a:normAutofit/>
          </a:bodyPr>
          <a:lstStyle/>
          <a:p>
            <a:pPr algn="ctr"/>
            <a:r>
              <a:rPr lang="en-US" sz="4000" dirty="0">
                <a:solidFill>
                  <a:schemeClr val="accent2">
                    <a:lumMod val="50000"/>
                  </a:schemeClr>
                </a:solidFill>
              </a:rPr>
              <a:t>Priority Areas for Reforestation</a:t>
            </a:r>
            <a:endParaRPr lang="en-PH" sz="2400" dirty="0"/>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697757"/>
            <a:ext cx="4545874" cy="584775"/>
          </a:xfrm>
          <a:prstGeom prst="rect">
            <a:avLst/>
          </a:prstGeom>
          <a:noFill/>
        </p:spPr>
        <p:txBody>
          <a:bodyPr wrap="square" rtlCol="0">
            <a:spAutoFit/>
          </a:bodyPr>
          <a:lstStyle/>
          <a:p>
            <a:pPr algn="ctr"/>
            <a:r>
              <a:rPr lang="en-PH" sz="1600" dirty="0"/>
              <a:t>Presented by:</a:t>
            </a:r>
          </a:p>
          <a:p>
            <a:pPr algn="ctr"/>
            <a:r>
              <a:rPr lang="en-PH" sz="1600"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13" name="Title 1">
            <a:extLst>
              <a:ext uri="{FF2B5EF4-FFF2-40B4-BE49-F238E27FC236}">
                <a16:creationId xmlns:a16="http://schemas.microsoft.com/office/drawing/2014/main" id="{F7B82FB2-5FA1-4CB1-B633-8202BB430C92}"/>
              </a:ext>
            </a:extLst>
          </p:cNvPr>
          <p:cNvSpPr txBox="1">
            <a:spLocks/>
          </p:cNvSpPr>
          <p:nvPr/>
        </p:nvSpPr>
        <p:spPr>
          <a:xfrm>
            <a:off x="-6" y="4330815"/>
            <a:ext cx="12192000" cy="69494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50000"/>
              </a:lnSpc>
            </a:pPr>
            <a:r>
              <a:rPr lang="en-US" sz="1700" dirty="0"/>
              <a:t>Analyzing vulnerability as a function of impact and adaptative capacity in order to classify </a:t>
            </a:r>
          </a:p>
          <a:p>
            <a:pPr algn="ctr">
              <a:lnSpc>
                <a:spcPct val="150000"/>
              </a:lnSpc>
            </a:pPr>
            <a:r>
              <a:rPr lang="en-US" sz="1700" dirty="0"/>
              <a:t>priority areas for reforestation on regions affected by Typhoon Odette.</a:t>
            </a:r>
            <a:endParaRPr lang="en-PH" sz="1700" dirty="0"/>
          </a:p>
        </p:txBody>
      </p:sp>
      <p:sp>
        <p:nvSpPr>
          <p:cNvPr id="17" name="TextBox 16">
            <a:extLst>
              <a:ext uri="{FF2B5EF4-FFF2-40B4-BE49-F238E27FC236}">
                <a16:creationId xmlns:a16="http://schemas.microsoft.com/office/drawing/2014/main" id="{2D9E08FA-5B54-4FC8-9D0C-78842E6BE2AF}"/>
              </a:ext>
            </a:extLst>
          </p:cNvPr>
          <p:cNvSpPr txBox="1"/>
          <p:nvPr/>
        </p:nvSpPr>
        <p:spPr>
          <a:xfrm>
            <a:off x="6" y="1699830"/>
            <a:ext cx="6118860" cy="215444"/>
          </a:xfrm>
          <a:prstGeom prst="rect">
            <a:avLst/>
          </a:prstGeom>
          <a:noFill/>
        </p:spPr>
        <p:txBody>
          <a:bodyPr wrap="square">
            <a:spAutoFit/>
          </a:bodyPr>
          <a:lstStyle/>
          <a:p>
            <a:r>
              <a:rPr lang="en-PH" sz="800" b="0" i="0" u="none" strike="noStrike" dirty="0">
                <a:solidFill>
                  <a:srgbClr val="39373D"/>
                </a:solidFill>
                <a:effectLst/>
                <a:latin typeface="-apple-system"/>
                <a:hlinkClick r:id="rId4">
                  <a:extLst>
                    <a:ext uri="{A12FA001-AC4F-418D-AE19-62706E023703}">
                      <ahyp:hlinkClr xmlns:ahyp="http://schemas.microsoft.com/office/drawing/2018/hyperlinkcolor" val="tx"/>
                    </a:ext>
                  </a:extLst>
                </a:hlinkClick>
              </a:rPr>
              <a:t>Martin Sanchez</a:t>
            </a:r>
            <a:r>
              <a:rPr lang="en-PH" sz="800" b="0" i="0" u="none" strike="noStrike" dirty="0">
                <a:solidFill>
                  <a:srgbClr val="39373D"/>
                </a:solidFill>
                <a:effectLst/>
                <a:latin typeface="-apple-system"/>
              </a:rPr>
              <a:t> (October 28, 2018)</a:t>
            </a:r>
          </a:p>
        </p:txBody>
      </p:sp>
      <p:pic>
        <p:nvPicPr>
          <p:cNvPr id="12" name="Picture 11">
            <a:extLst>
              <a:ext uri="{FF2B5EF4-FFF2-40B4-BE49-F238E27FC236}">
                <a16:creationId xmlns:a16="http://schemas.microsoft.com/office/drawing/2014/main" id="{9946F131-676F-B0B3-26EA-E2258058608B}"/>
              </a:ext>
            </a:extLst>
          </p:cNvPr>
          <p:cNvPicPr>
            <a:picLocks noChangeAspect="1"/>
          </p:cNvPicPr>
          <p:nvPr/>
        </p:nvPicPr>
        <p:blipFill rotWithShape="1">
          <a:blip r:embed="rId5"/>
          <a:srcRect l="423" r="11202" b="32315"/>
          <a:stretch/>
        </p:blipFill>
        <p:spPr>
          <a:xfrm>
            <a:off x="0" y="6400207"/>
            <a:ext cx="12191994" cy="457793"/>
          </a:xfrm>
          <a:prstGeom prst="rect">
            <a:avLst/>
          </a:prstGeom>
        </p:spPr>
      </p:pic>
      <p:pic>
        <p:nvPicPr>
          <p:cNvPr id="18" name="Picture 2">
            <a:extLst>
              <a:ext uri="{FF2B5EF4-FFF2-40B4-BE49-F238E27FC236}">
                <a16:creationId xmlns:a16="http://schemas.microsoft.com/office/drawing/2014/main" id="{4F8A4856-08E9-5BCE-7CAB-D53A4410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16200000" flipH="1">
            <a:off x="8090978" y="-1977471"/>
            <a:ext cx="2174616" cy="611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B11F-13F0-77E8-8405-7AE6384F8D51}"/>
              </a:ext>
            </a:extLst>
          </p:cNvPr>
          <p:cNvSpPr>
            <a:spLocks noGrp="1"/>
          </p:cNvSpPr>
          <p:nvPr>
            <p:ph type="title"/>
          </p:nvPr>
        </p:nvSpPr>
        <p:spPr>
          <a:xfrm>
            <a:off x="5181601" y="634946"/>
            <a:ext cx="6368142" cy="1450757"/>
          </a:xfrm>
        </p:spPr>
        <p:txBody>
          <a:bodyPr>
            <a:normAutofit/>
          </a:bodyPr>
          <a:lstStyle/>
          <a:p>
            <a:r>
              <a:rPr lang="en-US"/>
              <a:t>Recommendations</a:t>
            </a:r>
            <a:endParaRPr lang="en-PH" dirty="0"/>
          </a:p>
        </p:txBody>
      </p:sp>
      <p:pic>
        <p:nvPicPr>
          <p:cNvPr id="7170" name="Picture 2" descr="brown old leafless tree">
            <a:extLst>
              <a:ext uri="{FF2B5EF4-FFF2-40B4-BE49-F238E27FC236}">
                <a16:creationId xmlns:a16="http://schemas.microsoft.com/office/drawing/2014/main" id="{365CD929-C15E-9B79-8EEE-D6DCFA50A5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1" r="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B86ED-79EE-409E-53A0-B2307D1A0CD1}"/>
              </a:ext>
            </a:extLst>
          </p:cNvPr>
          <p:cNvSpPr>
            <a:spLocks noGrp="1"/>
          </p:cNvSpPr>
          <p:nvPr>
            <p:ph idx="1"/>
          </p:nvPr>
        </p:nvSpPr>
        <p:spPr>
          <a:xfrm>
            <a:off x="5181601" y="2198913"/>
            <a:ext cx="6368142" cy="4260869"/>
          </a:xfrm>
        </p:spPr>
        <p:txBody>
          <a:bodyPr>
            <a:normAutofit/>
          </a:bodyPr>
          <a:lstStyle/>
          <a:p>
            <a:pPr>
              <a:buFont typeface="Wingdings" panose="05000000000000000000" pitchFamily="2" charset="2"/>
              <a:buChar char="q"/>
            </a:pPr>
            <a:r>
              <a:rPr lang="en-US" dirty="0"/>
              <a:t> Educate people on how to inspect the health of the tree. For example, checking for weakened structural integrity. Most of the structural damages in homes were caused by strong winds and as well as trees falling into the houses.</a:t>
            </a:r>
          </a:p>
          <a:p>
            <a:pPr>
              <a:buFont typeface="Wingdings" panose="05000000000000000000" pitchFamily="2" charset="2"/>
              <a:buChar char="q"/>
            </a:pPr>
            <a:r>
              <a:rPr lang="en-US" dirty="0"/>
              <a:t> Normalized Difference Vegetation Index can be a useful layer in this analysis (personnel may need larger cloud storage).</a:t>
            </a:r>
          </a:p>
          <a:p>
            <a:pPr>
              <a:buFont typeface="Wingdings" panose="05000000000000000000" pitchFamily="2" charset="2"/>
              <a:buChar char="q"/>
            </a:pPr>
            <a:r>
              <a:rPr lang="en-US" dirty="0"/>
              <a:t> On the ground data and as well as community interviews can be a good input into the analysis and would somehow supplement and validate the analysis from remotely sensed data.</a:t>
            </a:r>
          </a:p>
          <a:p>
            <a:pPr>
              <a:buFont typeface="Wingdings" panose="05000000000000000000" pitchFamily="2" charset="2"/>
              <a:buChar char="q"/>
            </a:pPr>
            <a:r>
              <a:rPr lang="en-US" dirty="0"/>
              <a:t> Tree species dataset can be helpful in the analysis.</a:t>
            </a:r>
          </a:p>
          <a:p>
            <a:pPr>
              <a:buFont typeface="Wingdings" panose="05000000000000000000" pitchFamily="2" charset="2"/>
              <a:buChar char="q"/>
            </a:pPr>
            <a:endParaRPr lang="en-PH" dirty="0"/>
          </a:p>
        </p:txBody>
      </p:sp>
      <p:sp>
        <p:nvSpPr>
          <p:cNvPr id="4" name="Footer Placeholder 3">
            <a:extLst>
              <a:ext uri="{FF2B5EF4-FFF2-40B4-BE49-F238E27FC236}">
                <a16:creationId xmlns:a16="http://schemas.microsoft.com/office/drawing/2014/main" id="{B6906829-4496-BC63-C18F-3662A20D057B}"/>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BFD15227-A064-5D96-CF9F-EB9BFB8EA3B1}"/>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10</a:t>
            </a:fld>
            <a:endParaRPr lang="en-PH">
              <a:solidFill>
                <a:schemeClr val="tx1">
                  <a:lumMod val="75000"/>
                  <a:lumOff val="25000"/>
                </a:schemeClr>
              </a:solidFill>
            </a:endParaRPr>
          </a:p>
        </p:txBody>
      </p:sp>
    </p:spTree>
    <p:extLst>
      <p:ext uri="{BB962C8B-B14F-4D97-AF65-F5344CB8AC3E}">
        <p14:creationId xmlns:p14="http://schemas.microsoft.com/office/powerpoint/2010/main" val="3114566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607DE2FC-41FE-6114-CA05-0BB4B1B0E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02" r="-100"/>
          <a:stretch/>
        </p:blipFill>
        <p:spPr bwMode="auto">
          <a:xfrm rot="5400000">
            <a:off x="3630962" y="-3630971"/>
            <a:ext cx="4930066" cy="121920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BD22D3B-672B-4115-9594-5C347CE1C20E}"/>
              </a:ext>
            </a:extLst>
          </p:cNvPr>
          <p:cNvSpPr>
            <a:spLocks noGrp="1"/>
          </p:cNvSpPr>
          <p:nvPr>
            <p:ph type="title"/>
          </p:nvPr>
        </p:nvSpPr>
        <p:spPr>
          <a:xfrm>
            <a:off x="1097280" y="5074920"/>
            <a:ext cx="10113264" cy="659275"/>
          </a:xfrm>
        </p:spPr>
        <p:txBody>
          <a:bodyPr/>
          <a:lstStyle/>
          <a:p>
            <a:pPr algn="ctr"/>
            <a:r>
              <a:rPr lang="en-PH" dirty="0">
                <a:solidFill>
                  <a:srgbClr val="39373D"/>
                </a:solidFill>
              </a:rPr>
              <a:t>Introduction</a:t>
            </a:r>
          </a:p>
        </p:txBody>
      </p:sp>
      <p:sp>
        <p:nvSpPr>
          <p:cNvPr id="8" name="Text Placeholder 7">
            <a:extLst>
              <a:ext uri="{FF2B5EF4-FFF2-40B4-BE49-F238E27FC236}">
                <a16:creationId xmlns:a16="http://schemas.microsoft.com/office/drawing/2014/main" id="{BEDDECE0-6583-4CF9-ACF3-6D42CE8DCA18}"/>
              </a:ext>
            </a:extLst>
          </p:cNvPr>
          <p:cNvSpPr>
            <a:spLocks noGrp="1"/>
          </p:cNvSpPr>
          <p:nvPr>
            <p:ph type="body" sz="half" idx="2"/>
          </p:nvPr>
        </p:nvSpPr>
        <p:spPr>
          <a:xfrm>
            <a:off x="0" y="5842107"/>
            <a:ext cx="12192000" cy="659275"/>
          </a:xfrm>
        </p:spPr>
        <p:txBody>
          <a:bodyPr>
            <a:normAutofit/>
          </a:bodyPr>
          <a:lstStyle/>
          <a:p>
            <a:pPr algn="ctr"/>
            <a:r>
              <a:rPr lang="en-US" dirty="0">
                <a:solidFill>
                  <a:srgbClr val="39373D"/>
                </a:solidFill>
              </a:rPr>
              <a:t>On 16 December 2021, Typhoon Rai (local name Odette) brought torrential rains, violent winds, landslides, and storm surges in the provinces of Surigao del Norte and </a:t>
            </a:r>
            <a:r>
              <a:rPr lang="en-US" dirty="0" err="1">
                <a:solidFill>
                  <a:srgbClr val="39373D"/>
                </a:solidFill>
              </a:rPr>
              <a:t>Dinagat</a:t>
            </a:r>
            <a:r>
              <a:rPr lang="en-US" dirty="0">
                <a:solidFill>
                  <a:srgbClr val="39373D"/>
                </a:solidFill>
              </a:rPr>
              <a:t> Islands in Mindanao, in five provinces of Visayas, and in the island of Palawan in Luzon before it exited the Philippine area of responsibility on 17 December. –UNHCR</a:t>
            </a:r>
          </a:p>
        </p:txBody>
      </p:sp>
      <p:sp>
        <p:nvSpPr>
          <p:cNvPr id="4" name="Footer Placeholder 3">
            <a:extLst>
              <a:ext uri="{FF2B5EF4-FFF2-40B4-BE49-F238E27FC236}">
                <a16:creationId xmlns:a16="http://schemas.microsoft.com/office/drawing/2014/main" id="{789A709D-5521-45D8-A00D-1D972A5579AA}"/>
              </a:ext>
            </a:extLst>
          </p:cNvPr>
          <p:cNvSpPr>
            <a:spLocks noGrp="1"/>
          </p:cNvSpPr>
          <p:nvPr>
            <p:ph type="ftr" sz="quarter" idx="11"/>
          </p:nvPr>
        </p:nvSpPr>
        <p:spPr/>
        <p:txBody>
          <a:bodyPr/>
          <a:lstStyle/>
          <a:p>
            <a:r>
              <a:rPr lang="en-PH" dirty="0">
                <a:solidFill>
                  <a:srgbClr val="39373D"/>
                </a:solidFill>
              </a:rPr>
              <a:t>Priority Areas for Reforestation</a:t>
            </a:r>
          </a:p>
        </p:txBody>
      </p:sp>
      <p:sp>
        <p:nvSpPr>
          <p:cNvPr id="5" name="Slide Number Placeholder 4">
            <a:extLst>
              <a:ext uri="{FF2B5EF4-FFF2-40B4-BE49-F238E27FC236}">
                <a16:creationId xmlns:a16="http://schemas.microsoft.com/office/drawing/2014/main" id="{EBC23BBE-2FD4-48CE-A70B-AE76360C4F88}"/>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12" name="TextBox 11">
            <a:extLst>
              <a:ext uri="{FF2B5EF4-FFF2-40B4-BE49-F238E27FC236}">
                <a16:creationId xmlns:a16="http://schemas.microsoft.com/office/drawing/2014/main" id="{71FA557B-C50C-4D78-86BC-9F79A77AD305}"/>
              </a:ext>
            </a:extLst>
          </p:cNvPr>
          <p:cNvSpPr txBox="1"/>
          <p:nvPr/>
        </p:nvSpPr>
        <p:spPr>
          <a:xfrm>
            <a:off x="0" y="4643455"/>
            <a:ext cx="6096000" cy="246221"/>
          </a:xfrm>
          <a:prstGeom prst="rect">
            <a:avLst/>
          </a:prstGeom>
          <a:noFill/>
        </p:spPr>
        <p:txBody>
          <a:bodyPr wrap="square">
            <a:spAutoFit/>
          </a:bodyPr>
          <a:lstStyle/>
          <a:p>
            <a:r>
              <a:rPr lang="en-PH" sz="1000" b="0" i="0" u="none"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Viviana </a:t>
            </a:r>
            <a:r>
              <a:rPr lang="en-PH" sz="1000" b="0" i="0" u="none" strike="noStrike" dirty="0" err="1">
                <a:solidFill>
                  <a:schemeClr val="tx2"/>
                </a:solidFill>
                <a:effectLst/>
                <a:latin typeface="-apple-system"/>
                <a:hlinkClick r:id="rId4">
                  <a:extLst>
                    <a:ext uri="{A12FA001-AC4F-418D-AE19-62706E023703}">
                      <ahyp:hlinkClr xmlns:ahyp="http://schemas.microsoft.com/office/drawing/2018/hyperlinkcolor" val="tx"/>
                    </a:ext>
                  </a:extLst>
                </a:hlinkClick>
              </a:rPr>
              <a:t>Rishe</a:t>
            </a:r>
            <a:r>
              <a:rPr lang="en-PH" sz="1000" b="0" i="0" u="none" strike="noStrike" dirty="0">
                <a:solidFill>
                  <a:schemeClr val="tx2"/>
                </a:solidFill>
                <a:effectLst/>
                <a:latin typeface="-apple-system"/>
              </a:rPr>
              <a:t> (August 9, 2018)</a:t>
            </a:r>
          </a:p>
        </p:txBody>
      </p:sp>
      <p:pic>
        <p:nvPicPr>
          <p:cNvPr id="14" name="Picture Placeholder 13" descr="A picture containing sky, outdoor&#10;&#10;Description automatically generated">
            <a:extLst>
              <a:ext uri="{FF2B5EF4-FFF2-40B4-BE49-F238E27FC236}">
                <a16:creationId xmlns:a16="http://schemas.microsoft.com/office/drawing/2014/main" id="{F2BE1BD7-1369-33C7-B485-65D86F2EEE03}"/>
              </a:ext>
            </a:extLst>
          </p:cNvPr>
          <p:cNvPicPr>
            <a:picLocks noGrp="1" noChangeAspect="1"/>
          </p:cNvPicPr>
          <p:nvPr>
            <p:ph type="pic" idx="1"/>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41508" b="28258"/>
          <a:stretch/>
        </p:blipFill>
        <p:spPr>
          <a:xfrm>
            <a:off x="0" y="0"/>
            <a:ext cx="12191985" cy="4915076"/>
          </a:xfrm>
        </p:spPr>
      </p:pic>
      <p:sp>
        <p:nvSpPr>
          <p:cNvPr id="16" name="TextBox 15">
            <a:extLst>
              <a:ext uri="{FF2B5EF4-FFF2-40B4-BE49-F238E27FC236}">
                <a16:creationId xmlns:a16="http://schemas.microsoft.com/office/drawing/2014/main" id="{216819D8-FF00-AF5D-F3E4-4DC695E6F76A}"/>
              </a:ext>
            </a:extLst>
          </p:cNvPr>
          <p:cNvSpPr txBox="1"/>
          <p:nvPr/>
        </p:nvSpPr>
        <p:spPr>
          <a:xfrm>
            <a:off x="-8" y="4682108"/>
            <a:ext cx="6096000" cy="246221"/>
          </a:xfrm>
          <a:prstGeom prst="rect">
            <a:avLst/>
          </a:prstGeom>
          <a:noFill/>
        </p:spPr>
        <p:txBody>
          <a:bodyPr wrap="square">
            <a:spAutoFit/>
          </a:bodyPr>
          <a:lstStyle/>
          <a:p>
            <a:r>
              <a:rPr lang="en-PH" sz="1000" b="0" i="0" u="none" strike="noStrike" dirty="0">
                <a:solidFill>
                  <a:srgbClr val="39373D"/>
                </a:solidFill>
                <a:effectLst/>
                <a:latin typeface="-apple-system"/>
              </a:rPr>
              <a:t>Mark Cabanlit (2021)</a:t>
            </a:r>
          </a:p>
        </p:txBody>
      </p:sp>
    </p:spTree>
    <p:extLst>
      <p:ext uri="{BB962C8B-B14F-4D97-AF65-F5344CB8AC3E}">
        <p14:creationId xmlns:p14="http://schemas.microsoft.com/office/powerpoint/2010/main" val="83360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599FBE-BCC8-2E29-4B51-E5B987B88AE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Super Typhoon Odette (Rai) </a:t>
            </a:r>
          </a:p>
        </p:txBody>
      </p:sp>
      <p:pic>
        <p:nvPicPr>
          <p:cNvPr id="10" name="Content Placeholder 9" descr="A person standing next to a tree&#10;&#10;Description automatically generated with low confidence">
            <a:extLst>
              <a:ext uri="{FF2B5EF4-FFF2-40B4-BE49-F238E27FC236}">
                <a16:creationId xmlns:a16="http://schemas.microsoft.com/office/drawing/2014/main" id="{A0B62718-B98F-A081-4590-E843C4D45E4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513" r="8220" b="5"/>
          <a:stretch/>
        </p:blipFill>
        <p:spPr>
          <a:xfrm>
            <a:off x="1183017" y="1916318"/>
            <a:ext cx="2376058" cy="3471012"/>
          </a:xfrm>
          <a:prstGeom prst="rect">
            <a:avLst/>
          </a:prstGeom>
        </p:spPr>
      </p:pic>
      <p:pic>
        <p:nvPicPr>
          <p:cNvPr id="12" name="Picture 11" descr="A picture containing sky, outdoor&#10;&#10;Description automatically generated">
            <a:extLst>
              <a:ext uri="{FF2B5EF4-FFF2-40B4-BE49-F238E27FC236}">
                <a16:creationId xmlns:a16="http://schemas.microsoft.com/office/drawing/2014/main" id="{B1CF6F13-CAD1-2244-8611-A61E5F7DBB3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28467" r="-2" b="19290"/>
          <a:stretch/>
        </p:blipFill>
        <p:spPr>
          <a:xfrm>
            <a:off x="3719942" y="1916318"/>
            <a:ext cx="2376057" cy="1655073"/>
          </a:xfrm>
          <a:prstGeom prst="rect">
            <a:avLst/>
          </a:prstGeom>
        </p:spPr>
      </p:pic>
      <p:pic>
        <p:nvPicPr>
          <p:cNvPr id="14" name="Content Placeholder 13" descr="A picture containing outdoor, tree, sky, plant&#10;&#10;Description automatically generated">
            <a:extLst>
              <a:ext uri="{FF2B5EF4-FFF2-40B4-BE49-F238E27FC236}">
                <a16:creationId xmlns:a16="http://schemas.microsoft.com/office/drawing/2014/main" id="{65BB85B9-78D2-A4A6-5377-0865B5613DD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t="5314" r="-2" b="1809"/>
          <a:stretch/>
        </p:blipFill>
        <p:spPr>
          <a:xfrm>
            <a:off x="3719942" y="3732259"/>
            <a:ext cx="2376057" cy="1655072"/>
          </a:xfrm>
          <a:prstGeom prst="rect">
            <a:avLst/>
          </a:prstGeom>
        </p:spPr>
      </p:pic>
      <p:sp>
        <p:nvSpPr>
          <p:cNvPr id="55" name="Content Placeholder 54">
            <a:extLst>
              <a:ext uri="{FF2B5EF4-FFF2-40B4-BE49-F238E27FC236}">
                <a16:creationId xmlns:a16="http://schemas.microsoft.com/office/drawing/2014/main" id="{1BACC97A-F1DC-4392-8DC1-5E94131199CA}"/>
              </a:ext>
            </a:extLst>
          </p:cNvPr>
          <p:cNvSpPr>
            <a:spLocks noGrp="1"/>
          </p:cNvSpPr>
          <p:nvPr>
            <p:ph idx="1"/>
          </p:nvPr>
        </p:nvSpPr>
        <p:spPr>
          <a:xfrm>
            <a:off x="6351639" y="1845734"/>
            <a:ext cx="4804041" cy="4016586"/>
          </a:xfrm>
        </p:spPr>
        <p:txBody>
          <a:bodyPr>
            <a:normAutofit fontScale="85000" lnSpcReduction="10000"/>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a:t>
            </a:r>
          </a:p>
          <a:p>
            <a:r>
              <a:rPr lang="en-US" dirty="0"/>
              <a:t>Although a few of the houses have already been repaired within the span of a few months, unfortunately other factors such as trees would require more time to recover.</a:t>
            </a:r>
            <a:endParaRPr lang="en-PH" dirty="0"/>
          </a:p>
          <a:p>
            <a:pPr marL="0" indent="0">
              <a:buNone/>
            </a:pPr>
            <a:endParaRPr lang="en-US" dirty="0"/>
          </a:p>
        </p:txBody>
      </p:sp>
      <p:sp>
        <p:nvSpPr>
          <p:cNvPr id="5" name="Footer Placeholder 4">
            <a:extLst>
              <a:ext uri="{FF2B5EF4-FFF2-40B4-BE49-F238E27FC236}">
                <a16:creationId xmlns:a16="http://schemas.microsoft.com/office/drawing/2014/main" id="{C5768713-D441-3AE1-195B-384D24AC6083}"/>
              </a:ext>
            </a:extLst>
          </p:cNvPr>
          <p:cNvSpPr>
            <a:spLocks noGrp="1"/>
          </p:cNvSpPr>
          <p:nvPr>
            <p:ph type="ftr" sz="quarter" idx="11"/>
          </p:nvPr>
        </p:nvSpPr>
        <p:spPr>
          <a:xfrm>
            <a:off x="3686185" y="6459785"/>
            <a:ext cx="4822804" cy="365125"/>
          </a:xfrm>
        </p:spPr>
        <p:txBody>
          <a:bodyPr vert="horz" lIns="91440" tIns="45720" rIns="91440" bIns="45720" rtlCol="0">
            <a:normAutofit/>
          </a:bodyPr>
          <a:lstStyle/>
          <a:p>
            <a:pPr>
              <a:spcAft>
                <a:spcPts val="600"/>
              </a:spcAft>
            </a:pPr>
            <a:r>
              <a:rPr lang="en-US" kern="1200" cap="all" baseline="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82CFED1-170A-22D5-5577-11FBBBB89E09}"/>
              </a:ext>
            </a:extLst>
          </p:cNvPr>
          <p:cNvSpPr>
            <a:spLocks noGrp="1"/>
          </p:cNvSpPr>
          <p:nvPr>
            <p:ph type="sldNum" sz="quarter" idx="12"/>
          </p:nvPr>
        </p:nvSpPr>
        <p:spPr>
          <a:xfrm>
            <a:off x="9900458" y="6459785"/>
            <a:ext cx="1312025" cy="365125"/>
          </a:xfrm>
        </p:spPr>
        <p:txBody>
          <a:bodyPr vert="horz" lIns="91440" tIns="45720" rIns="91440" bIns="45720" rtlCol="0">
            <a:normAutofit/>
          </a:bodyPr>
          <a:lstStyle/>
          <a:p>
            <a:pPr>
              <a:spcAft>
                <a:spcPts val="600"/>
              </a:spcAft>
            </a:pPr>
            <a:fld id="{9F909BAD-3646-402D-AC30-3DBF86AA0FCB}" type="slidenum">
              <a:rPr lang="en-US" smtClean="0"/>
              <a:pPr>
                <a:spcAft>
                  <a:spcPts val="600"/>
                </a:spcAft>
              </a:pPr>
              <a:t>3</a:t>
            </a:fld>
            <a:endParaRPr lang="en-US"/>
          </a:p>
        </p:txBody>
      </p:sp>
      <p:sp>
        <p:nvSpPr>
          <p:cNvPr id="39" name="TextBox 38">
            <a:extLst>
              <a:ext uri="{FF2B5EF4-FFF2-40B4-BE49-F238E27FC236}">
                <a16:creationId xmlns:a16="http://schemas.microsoft.com/office/drawing/2014/main" id="{130820B1-641F-93DF-FD79-F15D08470B67}"/>
              </a:ext>
            </a:extLst>
          </p:cNvPr>
          <p:cNvSpPr txBox="1"/>
          <p:nvPr/>
        </p:nvSpPr>
        <p:spPr>
          <a:xfrm>
            <a:off x="1207794" y="5141109"/>
            <a:ext cx="6096000" cy="246221"/>
          </a:xfrm>
          <a:prstGeom prst="rect">
            <a:avLst/>
          </a:prstGeom>
          <a:noFill/>
        </p:spPr>
        <p:txBody>
          <a:bodyPr wrap="square">
            <a:spAutoFit/>
          </a:bodyPr>
          <a:lstStyle/>
          <a:p>
            <a:r>
              <a:rPr lang="en-PH" sz="1000" b="0" i="0" u="none" strike="noStrike" dirty="0">
                <a:solidFill>
                  <a:srgbClr val="B89551"/>
                </a:solidFill>
                <a:effectLst/>
                <a:latin typeface="-apple-system"/>
              </a:rPr>
              <a:t>Mark Cabanlit (2021)</a:t>
            </a:r>
          </a:p>
        </p:txBody>
      </p:sp>
    </p:spTree>
    <p:extLst>
      <p:ext uri="{BB962C8B-B14F-4D97-AF65-F5344CB8AC3E}">
        <p14:creationId xmlns:p14="http://schemas.microsoft.com/office/powerpoint/2010/main" val="380637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4</a:t>
            </a:fld>
            <a:endParaRPr lang="en-US">
              <a:solidFill>
                <a:schemeClr val="tx1">
                  <a:lumMod val="75000"/>
                  <a:lumOff val="25000"/>
                </a:schemeClr>
              </a:solidFill>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38B117F-29F0-56A7-6EF4-CE3F7B8000A9}"/>
              </a:ext>
            </a:extLst>
          </p:cNvPr>
          <p:cNvPicPr>
            <a:picLocks noChangeAspect="1"/>
          </p:cNvPicPr>
          <p:nvPr/>
        </p:nvPicPr>
        <p:blipFill rotWithShape="1">
          <a:blip r:embed="rId3">
            <a:duotone>
              <a:schemeClr val="bg2">
                <a:shade val="45000"/>
                <a:satMod val="135000"/>
              </a:schemeClr>
              <a:prstClr val="white"/>
            </a:duotone>
          </a:blip>
          <a:srcRect l="8436" r="12662" b="-2"/>
          <a:stretch/>
        </p:blipFill>
        <p:spPr>
          <a:xfrm>
            <a:off x="6576912" y="10"/>
            <a:ext cx="6619003" cy="6857990"/>
          </a:xfrm>
          <a:prstGeom prst="rect">
            <a:avLst/>
          </a:prstGeom>
          <a:ln w="57150">
            <a:noFill/>
          </a:ln>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The regions that were affected includes: BARMM, CARAGA, Central Visayas, Eastern Visayas, Western Visayas, Zamboanga Peninsula, Northern Mindanao and Davao Region. </a:t>
            </a:r>
          </a:p>
          <a:p>
            <a:endParaRPr lang="en-US" sz="1600" dirty="0"/>
          </a:p>
        </p:txBody>
      </p:sp>
      <p:grpSp>
        <p:nvGrpSpPr>
          <p:cNvPr id="12" name="Group 11">
            <a:extLst>
              <a:ext uri="{FF2B5EF4-FFF2-40B4-BE49-F238E27FC236}">
                <a16:creationId xmlns:a16="http://schemas.microsoft.com/office/drawing/2014/main" id="{629CAACC-4334-9243-128C-4EF4F0C90512}"/>
              </a:ext>
            </a:extLst>
          </p:cNvPr>
          <p:cNvGrpSpPr/>
          <p:nvPr/>
        </p:nvGrpSpPr>
        <p:grpSpPr>
          <a:xfrm>
            <a:off x="-42091" y="10"/>
            <a:ext cx="6619003" cy="6857990"/>
            <a:chOff x="-42091" y="10"/>
            <a:chExt cx="6619003" cy="6857990"/>
          </a:xfrm>
        </p:grpSpPr>
        <p:pic>
          <p:nvPicPr>
            <p:cNvPr id="20" name="Picture 19">
              <a:extLst>
                <a:ext uri="{FF2B5EF4-FFF2-40B4-BE49-F238E27FC236}">
                  <a16:creationId xmlns:a16="http://schemas.microsoft.com/office/drawing/2014/main" id="{9F012992-5C3E-3E4A-414F-05952E3B98A6}"/>
                </a:ext>
              </a:extLst>
            </p:cNvPr>
            <p:cNvPicPr>
              <a:picLocks noChangeAspect="1"/>
            </p:cNvPicPr>
            <p:nvPr/>
          </p:nvPicPr>
          <p:blipFill rotWithShape="1">
            <a:blip r:embed="rId3"/>
            <a:srcRect l="8436" r="12662" b="-2"/>
            <a:stretch/>
          </p:blipFill>
          <p:spPr>
            <a:xfrm>
              <a:off x="-42091" y="10"/>
              <a:ext cx="6619003" cy="6857990"/>
            </a:xfrm>
            <a:prstGeom prst="rect">
              <a:avLst/>
            </a:prstGeom>
            <a:ln w="57150">
              <a:noFill/>
            </a:ln>
          </p:spPr>
        </p:pic>
        <p:pic>
          <p:nvPicPr>
            <p:cNvPr id="21" name="Picture 20">
              <a:extLst>
                <a:ext uri="{FF2B5EF4-FFF2-40B4-BE49-F238E27FC236}">
                  <a16:creationId xmlns:a16="http://schemas.microsoft.com/office/drawing/2014/main" id="{AA2F390A-1A92-B210-5C04-37B27EF112B2}"/>
                </a:ext>
              </a:extLst>
            </p:cNvPr>
            <p:cNvPicPr>
              <a:picLocks noChangeAspect="1"/>
            </p:cNvPicPr>
            <p:nvPr/>
          </p:nvPicPr>
          <p:blipFill>
            <a:blip r:embed="rId4"/>
            <a:stretch>
              <a:fillRect/>
            </a:stretch>
          </p:blipFill>
          <p:spPr>
            <a:xfrm>
              <a:off x="5111462" y="89101"/>
              <a:ext cx="1362265" cy="1562318"/>
            </a:xfrm>
            <a:prstGeom prst="rect">
              <a:avLst/>
            </a:prstGeom>
            <a:ln w="12700">
              <a:noFill/>
              <a:prstDash val="solid"/>
            </a:ln>
          </p:spPr>
        </p:pic>
      </p:grpSp>
    </p:spTree>
    <p:extLst>
      <p:ext uri="{BB962C8B-B14F-4D97-AF65-F5344CB8AC3E}">
        <p14:creationId xmlns:p14="http://schemas.microsoft.com/office/powerpoint/2010/main" val="38055051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0-ppt_w/2"/>
                                          </p:val>
                                        </p:tav>
                                      </p:tavLst>
                                    </p:anim>
                                    <p:anim calcmode="lin" valueType="num">
                                      <p:cBhvr additive="base">
                                        <p:cTn id="13" dur="500"/>
                                        <p:tgtEl>
                                          <p:spTgt spid="26"/>
                                        </p:tgtEl>
                                        <p:attrNameLst>
                                          <p:attrName>ppt_y</p:attrName>
                                        </p:attrNameLst>
                                      </p:cBhvr>
                                      <p:tavLst>
                                        <p:tav tm="0">
                                          <p:val>
                                            <p:strVal val="ppt_y"/>
                                          </p:val>
                                        </p:tav>
                                        <p:tav tm="100000">
                                          <p:val>
                                            <p:strVal val="ppt_y"/>
                                          </p:val>
                                        </p:tav>
                                      </p:tavLst>
                                    </p:anim>
                                    <p:set>
                                      <p:cBhvr>
                                        <p:cTn id="14" dur="1" fill="hold">
                                          <p:stCondLst>
                                            <p:cond delay="499"/>
                                          </p:stCondLst>
                                        </p:cTn>
                                        <p:tgtEl>
                                          <p:spTgt spid="2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omputer&#10;&#10;Description automatically generated with medium confidence">
            <a:extLst>
              <a:ext uri="{FF2B5EF4-FFF2-40B4-BE49-F238E27FC236}">
                <a16:creationId xmlns:a16="http://schemas.microsoft.com/office/drawing/2014/main" id="{3EB928B2-E39A-B924-5B10-86A0943397D4}"/>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8605" y="1397463"/>
            <a:ext cx="6798082" cy="3629328"/>
          </a:xfrm>
          <a:prstGeom prst="rect">
            <a:avLst/>
          </a:prstGeom>
        </p:spPr>
      </p:pic>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lgn="l" defTabSz="914400">
              <a:spcAft>
                <a:spcPts val="600"/>
              </a:spcAft>
            </a:pPr>
            <a:r>
              <a:rPr lang="en-US" kern="1200" cap="all" baseline="0" dirty="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2"/>
                </a:solidFill>
              </a:rPr>
              <a:pPr defTabSz="914400">
                <a:spcAft>
                  <a:spcPts val="600"/>
                </a:spcAft>
              </a:pPr>
              <a:t>5</a:t>
            </a:fld>
            <a:endParaRPr lang="en-US">
              <a:solidFill>
                <a:schemeClr val="tx2"/>
              </a:solidFill>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r>
              <a:rPr lang="en-PH" sz="800" dirty="0"/>
              <a:t>Adapted from Alino et.al (2013) guidebook on Vulnerability Assessment Tools for Coastal Ecosystems</a:t>
            </a:r>
          </a:p>
        </p:txBody>
      </p:sp>
      <p:grpSp>
        <p:nvGrpSpPr>
          <p:cNvPr id="29" name="Group 28">
            <a:extLst>
              <a:ext uri="{FF2B5EF4-FFF2-40B4-BE49-F238E27FC236}">
                <a16:creationId xmlns:a16="http://schemas.microsoft.com/office/drawing/2014/main" id="{D667D66A-D432-954E-15CE-BBF7DD4946B5}"/>
              </a:ext>
            </a:extLst>
          </p:cNvPr>
          <p:cNvGrpSpPr/>
          <p:nvPr/>
        </p:nvGrpSpPr>
        <p:grpSpPr>
          <a:xfrm>
            <a:off x="4710307" y="2315493"/>
            <a:ext cx="7077026" cy="2769514"/>
            <a:chOff x="4710307" y="2315493"/>
            <a:chExt cx="7077026" cy="2769514"/>
          </a:xfrm>
        </p:grpSpPr>
        <p:sp>
          <p:nvSpPr>
            <p:cNvPr id="13" name="Rectangle 12">
              <a:extLst>
                <a:ext uri="{FF2B5EF4-FFF2-40B4-BE49-F238E27FC236}">
                  <a16:creationId xmlns:a16="http://schemas.microsoft.com/office/drawing/2014/main" id="{967A77E7-A57B-A0E2-769B-5E9A1E3BAF0D}"/>
                </a:ext>
              </a:extLst>
            </p:cNvPr>
            <p:cNvSpPr/>
            <p:nvPr/>
          </p:nvSpPr>
          <p:spPr>
            <a:xfrm>
              <a:off x="4710307" y="2315493"/>
              <a:ext cx="29069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a:t>
              </a:r>
              <a:endParaRPr lang="en-PH" dirty="0"/>
            </a:p>
          </p:txBody>
        </p:sp>
        <p:sp>
          <p:nvSpPr>
            <p:cNvPr id="17" name="Rectangle 16">
              <a:extLst>
                <a:ext uri="{FF2B5EF4-FFF2-40B4-BE49-F238E27FC236}">
                  <a16:creationId xmlns:a16="http://schemas.microsoft.com/office/drawing/2014/main" id="{8E5D5F53-2AF8-751B-E368-740BA9F53442}"/>
                </a:ext>
              </a:extLst>
            </p:cNvPr>
            <p:cNvSpPr/>
            <p:nvPr/>
          </p:nvSpPr>
          <p:spPr>
            <a:xfrm>
              <a:off x="8880370" y="2315493"/>
              <a:ext cx="2906963"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Adaptive Capacity</a:t>
              </a:r>
              <a:endParaRPr lang="en-PH" dirty="0"/>
            </a:p>
          </p:txBody>
        </p:sp>
        <p:sp>
          <p:nvSpPr>
            <p:cNvPr id="22" name="Rectangle 21">
              <a:extLst>
                <a:ext uri="{FF2B5EF4-FFF2-40B4-BE49-F238E27FC236}">
                  <a16:creationId xmlns:a16="http://schemas.microsoft.com/office/drawing/2014/main" id="{7D65EC93-7CE1-9A2C-D8BD-486DFC2C4BD7}"/>
                </a:ext>
              </a:extLst>
            </p:cNvPr>
            <p:cNvSpPr/>
            <p:nvPr/>
          </p:nvSpPr>
          <p:spPr>
            <a:xfrm>
              <a:off x="6841696" y="4170607"/>
              <a:ext cx="2906963"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Vulnerable Sites / Priority Areas</a:t>
              </a:r>
              <a:endParaRPr lang="en-PH" dirty="0"/>
            </a:p>
          </p:txBody>
        </p:sp>
        <p:cxnSp>
          <p:nvCxnSpPr>
            <p:cNvPr id="25" name="Connector: Elbow 24">
              <a:extLst>
                <a:ext uri="{FF2B5EF4-FFF2-40B4-BE49-F238E27FC236}">
                  <a16:creationId xmlns:a16="http://schemas.microsoft.com/office/drawing/2014/main" id="{6F3D40AD-F5F8-5FB0-C16F-1BCA89B01EA9}"/>
                </a:ext>
              </a:extLst>
            </p:cNvPr>
            <p:cNvCxnSpPr>
              <a:stCxn id="13" idx="3"/>
              <a:endCxn id="22" idx="0"/>
            </p:cNvCxnSpPr>
            <p:nvPr/>
          </p:nvCxnSpPr>
          <p:spPr>
            <a:xfrm>
              <a:off x="7617270" y="2772693"/>
              <a:ext cx="677908"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B81443-A572-494C-50AF-E0DC4254361D}"/>
                </a:ext>
              </a:extLst>
            </p:cNvPr>
            <p:cNvCxnSpPr>
              <a:cxnSpLocks/>
              <a:stCxn id="17" idx="1"/>
              <a:endCxn id="22" idx="0"/>
            </p:cNvCxnSpPr>
            <p:nvPr/>
          </p:nvCxnSpPr>
          <p:spPr>
            <a:xfrm rot="10800000" flipV="1">
              <a:off x="8295178" y="2772693"/>
              <a:ext cx="585192"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425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Map&#10;&#10;Description automatically generated">
            <a:extLst>
              <a:ext uri="{FF2B5EF4-FFF2-40B4-BE49-F238E27FC236}">
                <a16:creationId xmlns:a16="http://schemas.microsoft.com/office/drawing/2014/main" id="{DAD9B432-39E7-C3D4-9FDB-CC9E4C926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338118" cy="6858000"/>
          </a:xfrm>
          <a:prstGeom prst="rect">
            <a:avLst/>
          </a:prstGeom>
        </p:spPr>
      </p:pic>
      <p:pic>
        <p:nvPicPr>
          <p:cNvPr id="47" name="Picture 46" descr="Map&#10;&#10;Description automatically generated">
            <a:extLst>
              <a:ext uri="{FF2B5EF4-FFF2-40B4-BE49-F238E27FC236}">
                <a16:creationId xmlns:a16="http://schemas.microsoft.com/office/drawing/2014/main" id="{0C35B604-85E6-68E8-5EF7-F516372A3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49" name="Picture 48" descr="Map&#10;&#10;Description automatically generated">
            <a:extLst>
              <a:ext uri="{FF2B5EF4-FFF2-40B4-BE49-F238E27FC236}">
                <a16:creationId xmlns:a16="http://schemas.microsoft.com/office/drawing/2014/main" id="{4F8D0998-58D5-C6DF-A016-4908B6CBE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1" name="Picture 50" descr="Map&#10;&#10;Description automatically generated">
            <a:extLst>
              <a:ext uri="{FF2B5EF4-FFF2-40B4-BE49-F238E27FC236}">
                <a16:creationId xmlns:a16="http://schemas.microsoft.com/office/drawing/2014/main" id="{45435949-143C-E201-3AAC-D4B8B76D0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3" name="Picture 52" descr="Map&#10;&#10;Description automatically generated">
            <a:extLst>
              <a:ext uri="{FF2B5EF4-FFF2-40B4-BE49-F238E27FC236}">
                <a16:creationId xmlns:a16="http://schemas.microsoft.com/office/drawing/2014/main" id="{FBFAA1E4-5A06-024D-48F5-511E780852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5" name="Picture 54" descr="Map&#10;&#10;Description automatically generated">
            <a:extLst>
              <a:ext uri="{FF2B5EF4-FFF2-40B4-BE49-F238E27FC236}">
                <a16:creationId xmlns:a16="http://schemas.microsoft.com/office/drawing/2014/main" id="{CBCA3576-022D-F081-57D4-13288F5E2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7" name="Picture 56" descr="Map&#10;&#10;Description automatically generated">
            <a:extLst>
              <a:ext uri="{FF2B5EF4-FFF2-40B4-BE49-F238E27FC236}">
                <a16:creationId xmlns:a16="http://schemas.microsoft.com/office/drawing/2014/main" id="{2BEC90A0-4FB1-02A9-C091-D25069FA94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9" name="Picture 58" descr="Map&#10;&#10;Description automatically generated">
            <a:extLst>
              <a:ext uri="{FF2B5EF4-FFF2-40B4-BE49-F238E27FC236}">
                <a16:creationId xmlns:a16="http://schemas.microsoft.com/office/drawing/2014/main" id="{DB70F795-8BB5-C1A4-AF78-1754009FF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1" name="Picture 60" descr="Map&#10;&#10;Description automatically generated">
            <a:extLst>
              <a:ext uri="{FF2B5EF4-FFF2-40B4-BE49-F238E27FC236}">
                <a16:creationId xmlns:a16="http://schemas.microsoft.com/office/drawing/2014/main" id="{6C3097C6-2C49-562E-1DE1-1B9BE9E8E2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3" name="Picture 62" descr="Map&#10;&#10;Description automatically generated">
            <a:extLst>
              <a:ext uri="{FF2B5EF4-FFF2-40B4-BE49-F238E27FC236}">
                <a16:creationId xmlns:a16="http://schemas.microsoft.com/office/drawing/2014/main" id="{729FA3C4-14B0-1843-2C52-1D6C134884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5" name="Picture 64" descr="Map&#10;&#10;Description automatically generated">
            <a:extLst>
              <a:ext uri="{FF2B5EF4-FFF2-40B4-BE49-F238E27FC236}">
                <a16:creationId xmlns:a16="http://schemas.microsoft.com/office/drawing/2014/main" id="{544B707D-D431-C210-804B-939F9E7199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6</a:t>
            </a:fld>
            <a:endParaRPr lang="en-PH">
              <a:solidFill>
                <a:schemeClr val="tx1">
                  <a:lumMod val="75000"/>
                  <a:lumOff val="25000"/>
                </a:schemeClr>
              </a:solidFill>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Deaths</a:t>
            </a:r>
            <a:endParaRPr lang="en-PH" sz="1600" dirty="0"/>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Injuries</a:t>
            </a:r>
            <a:endParaRPr lang="en-PH" sz="1600" dirty="0"/>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Missing People</a:t>
            </a:r>
            <a:endParaRPr lang="en-PH" sz="1600" dirty="0"/>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Non-passable Roads</a:t>
            </a:r>
            <a:endParaRPr lang="en-PH" sz="1600" dirty="0"/>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Non-passable Bridges</a:t>
            </a:r>
            <a:endParaRPr lang="en-PH" sz="1600" dirty="0"/>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Damaged Communication Lines</a:t>
            </a:r>
            <a:endParaRPr lang="en-PH" sz="1600" dirty="0"/>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Damaged Houses</a:t>
            </a:r>
            <a:endParaRPr lang="en-PH" sz="1600" dirty="0"/>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 to Agriculture</a:t>
            </a:r>
            <a:endParaRPr lang="en-PH" sz="1600" dirty="0"/>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Distance from Path of Typhoon</a:t>
            </a:r>
            <a:endParaRPr lang="en-PH" sz="1600" dirty="0"/>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accent1">
                    <a:lumMod val="75000"/>
                  </a:schemeClr>
                </a:solidFill>
              </a:rPr>
              <a:t>Converted Impact Layer </a:t>
            </a:r>
          </a:p>
          <a:p>
            <a:pPr>
              <a:buFont typeface="Arial" panose="020B0604020202020204" pitchFamily="34" charset="0"/>
              <a:buChar char="•"/>
            </a:pPr>
            <a:r>
              <a:rPr lang="en-US" sz="1600" dirty="0"/>
              <a:t>This layer is a combination of all the data above, which was then normalized and categorized into Low Impact, Medium Impact and High Impact.</a:t>
            </a:r>
            <a:endParaRPr lang="en-PH" sz="1600" dirty="0"/>
          </a:p>
        </p:txBody>
      </p:sp>
    </p:spTree>
    <p:extLst>
      <p:ext uri="{BB962C8B-B14F-4D97-AF65-F5344CB8AC3E}">
        <p14:creationId xmlns:p14="http://schemas.microsoft.com/office/powerpoint/2010/main" val="39951304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3" grpId="0"/>
      <p:bldP spid="35" grpId="0"/>
      <p:bldP spid="37" grpId="0"/>
      <p:bldP spid="38" grpId="0"/>
      <p:bldP spid="41" grpId="0"/>
      <p:bldP spid="42" grpId="0"/>
      <p:bldP spid="43" grpId="0"/>
      <p:bldP spid="44" grpId="0"/>
      <p:bldP spid="4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0"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Adaptive Capacity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Adaptive Capacity, Medium Adaptive Capacity and High Adaptive Capacity.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7" name="Picture 6" descr="Map&#10;&#10;Description automatically generated">
            <a:extLst>
              <a:ext uri="{FF2B5EF4-FFF2-40B4-BE49-F238E27FC236}">
                <a16:creationId xmlns:a16="http://schemas.microsoft.com/office/drawing/2014/main" id="{F187C4B8-73E1-5D25-2752-A0BDE12AF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338800" cy="6858876"/>
          </a:xfrm>
          <a:prstGeom prst="rect">
            <a:avLst/>
          </a:prstGeom>
        </p:spPr>
      </p:pic>
      <p:pic>
        <p:nvPicPr>
          <p:cNvPr id="9" name="Picture 8" descr="Map&#10;&#10;Description automatically generated">
            <a:extLst>
              <a:ext uri="{FF2B5EF4-FFF2-40B4-BE49-F238E27FC236}">
                <a16:creationId xmlns:a16="http://schemas.microsoft.com/office/drawing/2014/main" id="{987497D3-53E8-F073-EC2D-46843485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1" name="Picture 10" descr="Map&#10;&#10;Description automatically generated">
            <a:extLst>
              <a:ext uri="{FF2B5EF4-FFF2-40B4-BE49-F238E27FC236}">
                <a16:creationId xmlns:a16="http://schemas.microsoft.com/office/drawing/2014/main" id="{C5C45F41-8A1D-7923-16A2-09A6309EA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3" name="Picture 12" descr="Map&#10;&#10;Description automatically generated">
            <a:extLst>
              <a:ext uri="{FF2B5EF4-FFF2-40B4-BE49-F238E27FC236}">
                <a16:creationId xmlns:a16="http://schemas.microsoft.com/office/drawing/2014/main" id="{B4C2593D-66DE-BBDB-6808-0A4A13385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5" name="Picture 14" descr="Map&#10;&#10;Description automatically generated">
            <a:extLst>
              <a:ext uri="{FF2B5EF4-FFF2-40B4-BE49-F238E27FC236}">
                <a16:creationId xmlns:a16="http://schemas.microsoft.com/office/drawing/2014/main" id="{B8278D24-78D2-7A92-C021-C86E94B04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7" name="Picture 16" descr="Map&#10;&#10;Description automatically generated">
            <a:extLst>
              <a:ext uri="{FF2B5EF4-FFF2-40B4-BE49-F238E27FC236}">
                <a16:creationId xmlns:a16="http://schemas.microsoft.com/office/drawing/2014/main" id="{FFA738D0-3E25-99EF-42D8-6023B2BA53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9" name="Picture 18" descr="Map&#10;&#10;Description automatically generated">
            <a:extLst>
              <a:ext uri="{FF2B5EF4-FFF2-40B4-BE49-F238E27FC236}">
                <a16:creationId xmlns:a16="http://schemas.microsoft.com/office/drawing/2014/main" id="{C0EC1C3C-19B9-E001-0AEC-051BF5B726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21" name="Picture 20" descr="Map&#10;&#10;Description automatically generated">
            <a:extLst>
              <a:ext uri="{FF2B5EF4-FFF2-40B4-BE49-F238E27FC236}">
                <a16:creationId xmlns:a16="http://schemas.microsoft.com/office/drawing/2014/main" id="{D0A2BBF0-3098-14A5-146F-55E31865F7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23" name="Picture 22" descr="Map&#10;&#10;Description automatically generated">
            <a:extLst>
              <a:ext uri="{FF2B5EF4-FFF2-40B4-BE49-F238E27FC236}">
                <a16:creationId xmlns:a16="http://schemas.microsoft.com/office/drawing/2014/main" id="{2418A8CE-DF49-8DE0-D618-ACDF2E44CD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7515528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3" grpId="0"/>
      <p:bldP spid="35" grpId="0"/>
      <p:bldP spid="37" grpId="0"/>
      <p:bldP spid="41" grpId="0"/>
      <p:bldP spid="42" grpId="0"/>
      <p:bldP spid="43" grpId="0"/>
      <p:bldP spid="44"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8</a:t>
            </a:fld>
            <a:endParaRPr lang="en-US">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grpSp>
        <p:nvGrpSpPr>
          <p:cNvPr id="19" name="Group 18">
            <a:extLst>
              <a:ext uri="{FF2B5EF4-FFF2-40B4-BE49-F238E27FC236}">
                <a16:creationId xmlns:a16="http://schemas.microsoft.com/office/drawing/2014/main" id="{37EF7C02-60E6-2E65-616A-251EAB0EDA4B}"/>
              </a:ext>
            </a:extLst>
          </p:cNvPr>
          <p:cNvGrpSpPr/>
          <p:nvPr/>
        </p:nvGrpSpPr>
        <p:grpSpPr>
          <a:xfrm>
            <a:off x="3531116" y="3023475"/>
            <a:ext cx="1310062" cy="837987"/>
            <a:chOff x="12005486" y="3901316"/>
            <a:chExt cx="1310062" cy="837987"/>
          </a:xfrm>
        </p:grpSpPr>
        <p:sp>
          <p:nvSpPr>
            <p:cNvPr id="21" name="TextBox 20">
              <a:extLst>
                <a:ext uri="{FF2B5EF4-FFF2-40B4-BE49-F238E27FC236}">
                  <a16:creationId xmlns:a16="http://schemas.microsoft.com/office/drawing/2014/main" id="{750FC581-F48C-A7A3-2A68-33CBE9CF086A}"/>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Tabango</a:t>
              </a:r>
              <a:endParaRPr lang="en-PH" sz="1000" i="1" dirty="0">
                <a:solidFill>
                  <a:srgbClr val="262626"/>
                </a:solidFill>
                <a:latin typeface="Century Schoolbook" panose="02040604050505020304" pitchFamily="18" charset="0"/>
              </a:endParaRPr>
            </a:p>
          </p:txBody>
        </p:sp>
        <p:grpSp>
          <p:nvGrpSpPr>
            <p:cNvPr id="22" name="Group 21">
              <a:extLst>
                <a:ext uri="{FF2B5EF4-FFF2-40B4-BE49-F238E27FC236}">
                  <a16:creationId xmlns:a16="http://schemas.microsoft.com/office/drawing/2014/main" id="{89011485-210E-DFA8-9008-9D26761A334B}"/>
                </a:ext>
              </a:extLst>
            </p:cNvPr>
            <p:cNvGrpSpPr/>
            <p:nvPr/>
          </p:nvGrpSpPr>
          <p:grpSpPr>
            <a:xfrm>
              <a:off x="12005486" y="4085733"/>
              <a:ext cx="1310061" cy="653570"/>
              <a:chOff x="7222573" y="6877949"/>
              <a:chExt cx="1310061" cy="653570"/>
            </a:xfrm>
          </p:grpSpPr>
          <p:grpSp>
            <p:nvGrpSpPr>
              <p:cNvPr id="23" name="Group 22">
                <a:extLst>
                  <a:ext uri="{FF2B5EF4-FFF2-40B4-BE49-F238E27FC236}">
                    <a16:creationId xmlns:a16="http://schemas.microsoft.com/office/drawing/2014/main" id="{2416C6E4-D132-8FD1-3AF1-AF49D448314D}"/>
                  </a:ext>
                </a:extLst>
              </p:cNvPr>
              <p:cNvGrpSpPr/>
              <p:nvPr/>
            </p:nvGrpSpPr>
            <p:grpSpPr>
              <a:xfrm>
                <a:off x="7649570" y="6895373"/>
                <a:ext cx="465035" cy="636146"/>
                <a:chOff x="7646670" y="7012080"/>
                <a:chExt cx="373380" cy="510766"/>
              </a:xfrm>
            </p:grpSpPr>
            <p:pic>
              <p:nvPicPr>
                <p:cNvPr id="25" name="Picture 6">
                  <a:extLst>
                    <a:ext uri="{FF2B5EF4-FFF2-40B4-BE49-F238E27FC236}">
                      <a16:creationId xmlns:a16="http://schemas.microsoft.com/office/drawing/2014/main" id="{BE82264A-FFA9-D957-FDCE-F336C469FDC6}"/>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188096F-E639-77F0-076B-674A5BDC92DA}"/>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TextBox 23">
                <a:extLst>
                  <a:ext uri="{FF2B5EF4-FFF2-40B4-BE49-F238E27FC236}">
                    <a16:creationId xmlns:a16="http://schemas.microsoft.com/office/drawing/2014/main" id="{EB43344F-CE8A-5370-30E5-1481D4B468C0}"/>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27" name="Group 26">
            <a:extLst>
              <a:ext uri="{FF2B5EF4-FFF2-40B4-BE49-F238E27FC236}">
                <a16:creationId xmlns:a16="http://schemas.microsoft.com/office/drawing/2014/main" id="{7FD85B82-70D9-FA7B-6B0C-FF9B5DF3EEC4}"/>
              </a:ext>
            </a:extLst>
          </p:cNvPr>
          <p:cNvGrpSpPr/>
          <p:nvPr/>
        </p:nvGrpSpPr>
        <p:grpSpPr>
          <a:xfrm>
            <a:off x="3876011" y="2440973"/>
            <a:ext cx="1310062" cy="837987"/>
            <a:chOff x="12005486" y="3901316"/>
            <a:chExt cx="1310062" cy="837987"/>
          </a:xfrm>
        </p:grpSpPr>
        <p:sp>
          <p:nvSpPr>
            <p:cNvPr id="28" name="TextBox 27">
              <a:extLst>
                <a:ext uri="{FF2B5EF4-FFF2-40B4-BE49-F238E27FC236}">
                  <a16:creationId xmlns:a16="http://schemas.microsoft.com/office/drawing/2014/main" id="{D22CE84D-3B10-8359-C3AF-4FF8365814A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Laoang</a:t>
              </a:r>
              <a:endParaRPr lang="en-PH" sz="1000" i="1" dirty="0">
                <a:solidFill>
                  <a:srgbClr val="262626"/>
                </a:solidFill>
                <a:latin typeface="Century Schoolbook" panose="02040604050505020304" pitchFamily="18" charset="0"/>
              </a:endParaRPr>
            </a:p>
          </p:txBody>
        </p:sp>
        <p:grpSp>
          <p:nvGrpSpPr>
            <p:cNvPr id="29" name="Group 28">
              <a:extLst>
                <a:ext uri="{FF2B5EF4-FFF2-40B4-BE49-F238E27FC236}">
                  <a16:creationId xmlns:a16="http://schemas.microsoft.com/office/drawing/2014/main" id="{58972047-3066-AC74-9789-FF7662135150}"/>
                </a:ext>
              </a:extLst>
            </p:cNvPr>
            <p:cNvGrpSpPr/>
            <p:nvPr/>
          </p:nvGrpSpPr>
          <p:grpSpPr>
            <a:xfrm>
              <a:off x="12005486" y="4085733"/>
              <a:ext cx="1310061" cy="653570"/>
              <a:chOff x="7222573" y="6877949"/>
              <a:chExt cx="1310061" cy="653570"/>
            </a:xfrm>
          </p:grpSpPr>
          <p:grpSp>
            <p:nvGrpSpPr>
              <p:cNvPr id="30" name="Group 29">
                <a:extLst>
                  <a:ext uri="{FF2B5EF4-FFF2-40B4-BE49-F238E27FC236}">
                    <a16:creationId xmlns:a16="http://schemas.microsoft.com/office/drawing/2014/main" id="{0C8B8E23-BFB8-2C9B-FDFA-4D660CDADAC4}"/>
                  </a:ext>
                </a:extLst>
              </p:cNvPr>
              <p:cNvGrpSpPr/>
              <p:nvPr/>
            </p:nvGrpSpPr>
            <p:grpSpPr>
              <a:xfrm>
                <a:off x="7649570" y="6895373"/>
                <a:ext cx="465035" cy="636146"/>
                <a:chOff x="7646670" y="7012080"/>
                <a:chExt cx="373380" cy="510766"/>
              </a:xfrm>
            </p:grpSpPr>
            <p:pic>
              <p:nvPicPr>
                <p:cNvPr id="32" name="Picture 6">
                  <a:extLst>
                    <a:ext uri="{FF2B5EF4-FFF2-40B4-BE49-F238E27FC236}">
                      <a16:creationId xmlns:a16="http://schemas.microsoft.com/office/drawing/2014/main" id="{33F551B2-CCC8-92C5-A41D-5D27149B0F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49997183-36A9-CA8D-A41B-AB16DCE6479F}"/>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1" name="TextBox 30">
                <a:extLst>
                  <a:ext uri="{FF2B5EF4-FFF2-40B4-BE49-F238E27FC236}">
                    <a16:creationId xmlns:a16="http://schemas.microsoft.com/office/drawing/2014/main" id="{FD7E27C2-21DA-EA4C-9B31-14CA7DAE2A9B}"/>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660920" y="2959455"/>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Makato</a:t>
              </a:r>
              <a:endParaRPr lang="en-PH" sz="1000" i="1" dirty="0">
                <a:solidFill>
                  <a:srgbClr val="262626"/>
                </a:solidFill>
                <a:latin typeface="Century Schoolbook" panose="02040604050505020304" pitchFamily="18" charset="0"/>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697882" y="398197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Sagay</a:t>
              </a:r>
              <a:endParaRPr lang="en-PH" sz="1000" i="1" dirty="0">
                <a:solidFill>
                  <a:srgbClr val="262626"/>
                </a:solidFill>
                <a:latin typeface="Century Schoolbook" panose="02040604050505020304" pitchFamily="18" charset="0"/>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4307118" y="3689980"/>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Dapa</a:t>
              </a:r>
              <a:endParaRPr lang="en-PH" sz="1000" i="1" dirty="0">
                <a:solidFill>
                  <a:srgbClr val="262626"/>
                </a:solidFill>
                <a:latin typeface="Century Schoolbook" panose="02040604050505020304" pitchFamily="18" charset="0"/>
              </a:endParaRP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algn="ctr"/>
              <a:endParaRPr lang="en-PH" sz="1000" i="1" dirty="0">
                <a:solidFill>
                  <a:srgbClr val="262626"/>
                </a:solidFill>
                <a:latin typeface="Century Schoolbook" panose="02040604050505020304" pitchFamily="18" charset="0"/>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spTree>
    <p:extLst>
      <p:ext uri="{BB962C8B-B14F-4D97-AF65-F5344CB8AC3E}">
        <p14:creationId xmlns:p14="http://schemas.microsoft.com/office/powerpoint/2010/main" val="2900934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1000"/>
                                        <p:tgtEl>
                                          <p:spTgt spid="56"/>
                                        </p:tgtEl>
                                      </p:cBhvr>
                                    </p:animEffect>
                                    <p:anim calcmode="lin" valueType="num">
                                      <p:cBhvr>
                                        <p:cTn id="33" dur="1000" fill="hold"/>
                                        <p:tgtEl>
                                          <p:spTgt spid="56"/>
                                        </p:tgtEl>
                                        <p:attrNameLst>
                                          <p:attrName>ppt_x</p:attrName>
                                        </p:attrNameLst>
                                      </p:cBhvr>
                                      <p:tavLst>
                                        <p:tav tm="0">
                                          <p:val>
                                            <p:strVal val="#ppt_x"/>
                                          </p:val>
                                        </p:tav>
                                        <p:tav tm="100000">
                                          <p:val>
                                            <p:strVal val="#ppt_x"/>
                                          </p:val>
                                        </p:tav>
                                      </p:tavLst>
                                    </p:anim>
                                    <p:anim calcmode="lin" valueType="num">
                                      <p:cBhvr>
                                        <p:cTn id="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59DE8-D90A-A2B8-C442-D6B8672B3A54}"/>
              </a:ext>
            </a:extLst>
          </p:cNvPr>
          <p:cNvSpPr>
            <a:spLocks noGrp="1"/>
          </p:cNvSpPr>
          <p:nvPr>
            <p:ph type="title"/>
          </p:nvPr>
        </p:nvSpPr>
        <p:spPr>
          <a:xfrm>
            <a:off x="5181601" y="634946"/>
            <a:ext cx="6368142" cy="1450757"/>
          </a:xfrm>
        </p:spPr>
        <p:txBody>
          <a:bodyPr>
            <a:normAutofit/>
          </a:bodyPr>
          <a:lstStyle/>
          <a:p>
            <a:r>
              <a:rPr lang="en-US" dirty="0"/>
              <a:t>Scope and Limitations</a:t>
            </a:r>
            <a:endParaRPr lang="en-PH" dirty="0"/>
          </a:p>
        </p:txBody>
      </p:sp>
      <p:pic>
        <p:nvPicPr>
          <p:cNvPr id="4098" name="Picture 2" descr="man wearing black top standing near road signage during daytime">
            <a:extLst>
              <a:ext uri="{FF2B5EF4-FFF2-40B4-BE49-F238E27FC236}">
                <a16:creationId xmlns:a16="http://schemas.microsoft.com/office/drawing/2014/main" id="{75C1CF9F-492B-B9BF-5B5D-C5B035939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9" r="26620"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F7B5C35-AC98-1AF3-3006-4892830E1632}"/>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73300A07-C5D5-85F3-EE32-1F02C989A87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9</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4B54D7A7-7C71-5A51-599B-EAA44254B717}"/>
              </a:ext>
            </a:extLst>
          </p:cNvPr>
          <p:cNvSpPr txBox="1"/>
          <p:nvPr/>
        </p:nvSpPr>
        <p:spPr>
          <a:xfrm>
            <a:off x="0" y="6551402"/>
            <a:ext cx="2896411" cy="246221"/>
          </a:xfrm>
          <a:prstGeom prst="rect">
            <a:avLst/>
          </a:prstGeom>
          <a:noFill/>
        </p:spPr>
        <p:txBody>
          <a:bodyPr wrap="square">
            <a:spAutoFit/>
          </a:bodyPr>
          <a:lstStyle/>
          <a:p>
            <a:r>
              <a:rPr lang="en-PH" sz="1000" b="0" i="0" u="none" strike="noStrike" dirty="0">
                <a:solidFill>
                  <a:srgbClr val="665052"/>
                </a:solidFill>
                <a:effectLst/>
                <a:hlinkClick r:id="rId4">
                  <a:extLst>
                    <a:ext uri="{A12FA001-AC4F-418D-AE19-62706E023703}">
                      <ahyp:hlinkClr xmlns:ahyp="http://schemas.microsoft.com/office/drawing/2018/hyperlinkcolor" val="tx"/>
                    </a:ext>
                  </a:extLst>
                </a:hlinkClick>
              </a:rPr>
              <a:t>Guillaume de Germain</a:t>
            </a:r>
            <a:r>
              <a:rPr lang="en-PH" sz="1000" b="0" i="0" u="none" strike="noStrike" dirty="0">
                <a:solidFill>
                  <a:srgbClr val="665052"/>
                </a:solidFill>
                <a:effectLst/>
              </a:rPr>
              <a:t> (</a:t>
            </a:r>
            <a:r>
              <a:rPr lang="en-PH" sz="1000" b="0" i="0" dirty="0">
                <a:solidFill>
                  <a:srgbClr val="665052"/>
                </a:solidFill>
                <a:effectLst/>
              </a:rPr>
              <a:t>February 22, 2016)</a:t>
            </a:r>
          </a:p>
        </p:txBody>
      </p:sp>
      <p:sp>
        <p:nvSpPr>
          <p:cNvPr id="3" name="Content Placeholder 2">
            <a:extLst>
              <a:ext uri="{FF2B5EF4-FFF2-40B4-BE49-F238E27FC236}">
                <a16:creationId xmlns:a16="http://schemas.microsoft.com/office/drawing/2014/main" id="{00145C30-BB0F-F9D1-6F01-EB824C6187BF}"/>
              </a:ext>
            </a:extLst>
          </p:cNvPr>
          <p:cNvSpPr>
            <a:spLocks noGrp="1"/>
          </p:cNvSpPr>
          <p:nvPr>
            <p:ph idx="1"/>
          </p:nvPr>
        </p:nvSpPr>
        <p:spPr>
          <a:xfrm>
            <a:off x="5181601" y="2198914"/>
            <a:ext cx="6368142" cy="3841962"/>
          </a:xfrm>
        </p:spPr>
        <p:txBody>
          <a:bodyPr>
            <a:normAutofit fontScale="92500"/>
          </a:bodyPr>
          <a:lstStyle/>
          <a:p>
            <a:pPr>
              <a:buFont typeface="Wingdings" panose="05000000000000000000" pitchFamily="2" charset="2"/>
              <a:buChar char="q"/>
            </a:pPr>
            <a:r>
              <a:rPr lang="en-US" sz="1800" dirty="0"/>
              <a:t> Further information about the data can be found on the submitted data set guide file.</a:t>
            </a:r>
          </a:p>
          <a:p>
            <a:pPr>
              <a:buFont typeface="Wingdings" panose="05000000000000000000" pitchFamily="2" charset="2"/>
              <a:buChar char="q"/>
            </a:pPr>
            <a:r>
              <a:rPr lang="en-US" sz="1800" dirty="0"/>
              <a:t> Only limited analysis has been made on the number of factors and the factors involved due to the time constraint.</a:t>
            </a:r>
          </a:p>
          <a:p>
            <a:pPr>
              <a:buFont typeface="Wingdings" panose="05000000000000000000" pitchFamily="2" charset="2"/>
              <a:buChar char="q"/>
            </a:pPr>
            <a:r>
              <a:rPr lang="en-US" sz="1800" dirty="0"/>
              <a:t> Most adaptive capacity values are geared towards forest cover in order to have an estimate or partial representation of the environment’s ability to adapt.</a:t>
            </a:r>
          </a:p>
          <a:p>
            <a:pPr>
              <a:buFont typeface="Wingdings" panose="05000000000000000000" pitchFamily="2" charset="2"/>
              <a:buChar char="q"/>
            </a:pPr>
            <a:r>
              <a:rPr lang="en-US" sz="1800"/>
              <a:t> Most impact values are based on the report from NDRRMC and the quality and the accuracy of the datasets as well as the overlay analysis has not been analyzed for possible errors</a:t>
            </a:r>
          </a:p>
          <a:p>
            <a:pPr>
              <a:buFont typeface="Wingdings" panose="05000000000000000000" pitchFamily="2" charset="2"/>
              <a:buChar char="q"/>
            </a:pPr>
            <a:r>
              <a:rPr lang="en-US" sz="1800" dirty="0"/>
              <a:t> NDVI can be used but due to the large nature of the study area, the presenter wasn’t able to download it since the drive space cannot contain the NDVI  pre and post typhoon. </a:t>
            </a:r>
            <a:endParaRPr lang="en-PH" sz="1800" dirty="0"/>
          </a:p>
        </p:txBody>
      </p:sp>
    </p:spTree>
    <p:extLst>
      <p:ext uri="{BB962C8B-B14F-4D97-AF65-F5344CB8AC3E}">
        <p14:creationId xmlns:p14="http://schemas.microsoft.com/office/powerpoint/2010/main" val="821249115"/>
      </p:ext>
    </p:extLst>
  </p:cSld>
  <p:clrMapOvr>
    <a:masterClrMapping/>
  </p:clrMapOvr>
  <p:transition spd="slow">
    <p:push/>
  </p:transition>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696464"/>
      </a:dk2>
      <a:lt2>
        <a:srgbClr val="E9E5DC"/>
      </a:lt2>
      <a:accent1>
        <a:srgbClr val="D12510"/>
      </a:accent1>
      <a:accent2>
        <a:srgbClr val="F0663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4020</TotalTime>
  <Words>1006</Words>
  <Application>Microsoft Office PowerPoint</Application>
  <PresentationFormat>Widescreen</PresentationFormat>
  <Paragraphs>108</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Calibri</vt:lpstr>
      <vt:lpstr>Candara</vt:lpstr>
      <vt:lpstr>Century Schoolbook</vt:lpstr>
      <vt:lpstr>Wingdings</vt:lpstr>
      <vt:lpstr>Retrospect</vt:lpstr>
      <vt:lpstr>Priority Areas for Reforestation</vt:lpstr>
      <vt:lpstr>Introduction</vt:lpstr>
      <vt:lpstr>Super Typhoon Odette (Rai) </vt:lpstr>
      <vt:lpstr>Study Area</vt:lpstr>
      <vt:lpstr>Identifying Priority Areas</vt:lpstr>
      <vt:lpstr>Impact</vt:lpstr>
      <vt:lpstr>Adaptive Capacity</vt:lpstr>
      <vt:lpstr>Potential Sites</vt:lpstr>
      <vt:lpstr>Scope and Limitations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214</cp:revision>
  <dcterms:created xsi:type="dcterms:W3CDTF">2020-10-08T18:04:06Z</dcterms:created>
  <dcterms:modified xsi:type="dcterms:W3CDTF">2022-06-10T03:55:26Z</dcterms:modified>
</cp:coreProperties>
</file>